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1pPr>
    <a:lvl2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2pPr>
    <a:lvl3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3pPr>
    <a:lvl4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4pPr>
    <a:lvl5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5pPr>
    <a:lvl6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6pPr>
    <a:lvl7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7pPr>
    <a:lvl8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8pPr>
    <a:lvl9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2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6" name="Shape 1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73100" y="3835400"/>
            <a:ext cx="11658600" cy="3886200"/>
          </a:xfrm>
          <a:prstGeom prst="rect">
            <a:avLst/>
          </a:prstGeom>
        </p:spPr>
        <p:txBody>
          <a:bodyPr/>
          <a:lstStyle>
            <a:lvl1pPr>
              <a:defRPr sz="10400" spc="208">
                <a:solidFill>
                  <a:srgbClr val="FFFFFF"/>
                </a:solidFill>
              </a:defRPr>
            </a:lvl1pPr>
          </a:lstStyle>
          <a:p>
            <a:r>
              <a:t>Title Text</a:t>
            </a:r>
          </a:p>
        </p:txBody>
      </p:sp>
      <p:sp>
        <p:nvSpPr>
          <p:cNvPr id="12" name="Body Level One…"/>
          <p:cNvSpPr txBox="1">
            <a:spLocks noGrp="1"/>
          </p:cNvSpPr>
          <p:nvPr>
            <p:ph type="body" sz="quarter" idx="1"/>
          </p:nvPr>
        </p:nvSpPr>
        <p:spPr>
          <a:xfrm>
            <a:off x="673100" y="2070100"/>
            <a:ext cx="11658600" cy="1778000"/>
          </a:xfrm>
          <a:prstGeom prst="rect">
            <a:avLst/>
          </a:prstGeom>
        </p:spPr>
        <p:txBody>
          <a:bodyPr anchor="b"/>
          <a:lstStyle>
            <a:lvl1pPr marL="0" indent="0" algn="ctr">
              <a:spcBef>
                <a:spcPts val="0"/>
              </a:spcBef>
              <a:buSzTx/>
              <a:buNone/>
              <a:defRPr sz="5400" cap="all" spc="215">
                <a:solidFill>
                  <a:srgbClr val="FFFFFF"/>
                </a:solidFill>
                <a:latin typeface="+mn-lt"/>
                <a:ea typeface="+mn-ea"/>
                <a:cs typeface="+mn-cs"/>
                <a:sym typeface="Futura"/>
              </a:defRPr>
            </a:lvl1pPr>
            <a:lvl2pPr marL="0" indent="0" algn="ctr">
              <a:spcBef>
                <a:spcPts val="0"/>
              </a:spcBef>
              <a:buSzTx/>
              <a:buNone/>
              <a:defRPr sz="5400" cap="all" spc="215">
                <a:solidFill>
                  <a:srgbClr val="FFFFFF"/>
                </a:solidFill>
                <a:latin typeface="+mn-lt"/>
                <a:ea typeface="+mn-ea"/>
                <a:cs typeface="+mn-cs"/>
                <a:sym typeface="Futura"/>
              </a:defRPr>
            </a:lvl2pPr>
            <a:lvl3pPr marL="0" indent="0" algn="ctr">
              <a:spcBef>
                <a:spcPts val="0"/>
              </a:spcBef>
              <a:buSzTx/>
              <a:buNone/>
              <a:defRPr sz="5400" cap="all" spc="215">
                <a:solidFill>
                  <a:srgbClr val="FFFFFF"/>
                </a:solidFill>
                <a:latin typeface="+mn-lt"/>
                <a:ea typeface="+mn-ea"/>
                <a:cs typeface="+mn-cs"/>
                <a:sym typeface="Futura"/>
              </a:defRPr>
            </a:lvl3pPr>
            <a:lvl4pPr marL="0" indent="0" algn="ctr">
              <a:spcBef>
                <a:spcPts val="0"/>
              </a:spcBef>
              <a:buSzTx/>
              <a:buNone/>
              <a:defRPr sz="5400" cap="all" spc="215">
                <a:solidFill>
                  <a:srgbClr val="FFFFFF"/>
                </a:solidFill>
                <a:latin typeface="+mn-lt"/>
                <a:ea typeface="+mn-ea"/>
                <a:cs typeface="+mn-cs"/>
                <a:sym typeface="Futura"/>
              </a:defRPr>
            </a:lvl4pPr>
            <a:lvl5pPr marL="0" indent="0" algn="ctr">
              <a:spcBef>
                <a:spcPts val="0"/>
              </a:spcBef>
              <a:buSzTx/>
              <a:buNone/>
              <a:defRPr sz="5400" cap="all" spc="215">
                <a:solidFill>
                  <a:srgbClr val="FFFFFF"/>
                </a:solidFill>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6" name="Body Level One…"/>
          <p:cNvSpPr txBox="1">
            <a:spLocks noGrp="1"/>
          </p:cNvSpPr>
          <p:nvPr>
            <p:ph type="body" idx="1"/>
          </p:nvPr>
        </p:nvSpPr>
        <p:spPr>
          <a:xfrm>
            <a:off x="673100" y="1320800"/>
            <a:ext cx="11658600" cy="7467600"/>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6502400" y="4813300"/>
            <a:ext cx="5600700" cy="40513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05" name="Image"/>
          <p:cNvSpPr>
            <a:spLocks noGrp="1"/>
          </p:cNvSpPr>
          <p:nvPr>
            <p:ph type="pic" sz="quarter" idx="14"/>
          </p:nvPr>
        </p:nvSpPr>
        <p:spPr>
          <a:xfrm>
            <a:off x="6502400" y="1079500"/>
            <a:ext cx="5600700" cy="34290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06" name="Image"/>
          <p:cNvSpPr>
            <a:spLocks noGrp="1"/>
          </p:cNvSpPr>
          <p:nvPr>
            <p:ph type="pic" sz="half" idx="15"/>
          </p:nvPr>
        </p:nvSpPr>
        <p:spPr>
          <a:xfrm>
            <a:off x="897846" y="1079500"/>
            <a:ext cx="4978401" cy="77851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07"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Image"/>
          <p:cNvSpPr>
            <a:spLocks noGrp="1"/>
          </p:cNvSpPr>
          <p:nvPr>
            <p:ph type="pic" sz="half" idx="13"/>
          </p:nvPr>
        </p:nvSpPr>
        <p:spPr>
          <a:xfrm>
            <a:off x="6807200" y="1079500"/>
            <a:ext cx="5295900" cy="77851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15" name="Image"/>
          <p:cNvSpPr>
            <a:spLocks noGrp="1"/>
          </p:cNvSpPr>
          <p:nvPr>
            <p:ph type="pic" sz="half" idx="14"/>
          </p:nvPr>
        </p:nvSpPr>
        <p:spPr>
          <a:xfrm>
            <a:off x="889000" y="1079500"/>
            <a:ext cx="5295900" cy="77851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16" name="Slide Number"/>
          <p:cNvSpPr txBox="1">
            <a:spLocks noGrp="1"/>
          </p:cNvSpPr>
          <p:nvPr>
            <p:ph type="sldNum" sz="quarter" idx="2"/>
          </p:nvPr>
        </p:nvSpPr>
        <p:spPr>
          <a:xfrm>
            <a:off x="6335522"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3" name="— Johnny Appleseed"/>
          <p:cNvSpPr txBox="1">
            <a:spLocks noGrp="1"/>
          </p:cNvSpPr>
          <p:nvPr>
            <p:ph type="body" sz="quarter" idx="13"/>
          </p:nvPr>
        </p:nvSpPr>
        <p:spPr>
          <a:xfrm>
            <a:off x="673100" y="6483350"/>
            <a:ext cx="11658600" cy="558800"/>
          </a:xfrm>
          <a:prstGeom prst="rect">
            <a:avLst/>
          </a:prstGeom>
        </p:spPr>
        <p:txBody>
          <a:bodyPr anchor="ctr">
            <a:spAutoFit/>
          </a:bodyPr>
          <a:lstStyle>
            <a:lvl1pPr marL="0" indent="0" algn="ctr">
              <a:spcBef>
                <a:spcPts val="0"/>
              </a:spcBef>
              <a:buClrTx/>
              <a:buSzTx/>
              <a:buNone/>
              <a:defRPr sz="2600" i="1" spc="52">
                <a:solidFill>
                  <a:schemeClr val="accent5">
                    <a:satOff val="-10854"/>
                    <a:lumOff val="-10463"/>
                  </a:schemeClr>
                </a:solidFill>
              </a:defRPr>
            </a:lvl1pPr>
          </a:lstStyle>
          <a:p>
            <a:r>
              <a:t>— Johnny Appleseed</a:t>
            </a:r>
          </a:p>
        </p:txBody>
      </p:sp>
      <p:sp>
        <p:nvSpPr>
          <p:cNvPr id="124" name="Type a quote here."/>
          <p:cNvSpPr txBox="1">
            <a:spLocks noGrp="1"/>
          </p:cNvSpPr>
          <p:nvPr>
            <p:ph type="body" sz="quarter" idx="14"/>
          </p:nvPr>
        </p:nvSpPr>
        <p:spPr>
          <a:xfrm>
            <a:off x="673100" y="5317839"/>
            <a:ext cx="11658600" cy="1057561"/>
          </a:xfrm>
          <a:prstGeom prst="rect">
            <a:avLst/>
          </a:prstGeom>
        </p:spPr>
        <p:txBody>
          <a:bodyPr anchor="b">
            <a:spAutoFit/>
          </a:bodyPr>
          <a:lstStyle>
            <a:lvl1pPr marL="0" indent="0" algn="ctr">
              <a:spcBef>
                <a:spcPts val="0"/>
              </a:spcBef>
              <a:buClrTx/>
              <a:buSzTx/>
              <a:buNone/>
              <a:defRPr sz="5800" cap="all" spc="464">
                <a:latin typeface="+mn-lt"/>
                <a:ea typeface="+mn-ea"/>
                <a:cs typeface="+mn-cs"/>
                <a:sym typeface="Futura"/>
              </a:defRPr>
            </a:lvl1pPr>
          </a:lstStyle>
          <a:p>
            <a:pPr defTabSz="914400"/>
            <a:r>
              <a:t>Type a quote here.</a:t>
            </a:r>
          </a:p>
        </p:txBody>
      </p:sp>
      <p:sp>
        <p:nvSpPr>
          <p:cNvPr id="125" name="”"/>
          <p:cNvSpPr txBox="1">
            <a:spLocks noGrp="1"/>
          </p:cNvSpPr>
          <p:nvPr>
            <p:ph type="body" sz="quarter" idx="15"/>
          </p:nvPr>
        </p:nvSpPr>
        <p:spPr>
          <a:xfrm>
            <a:off x="6113659" y="7061200"/>
            <a:ext cx="779541" cy="1409700"/>
          </a:xfrm>
          <a:prstGeom prst="rect">
            <a:avLst/>
          </a:prstGeom>
        </p:spPr>
        <p:txBody>
          <a:bodyPr wrap="none">
            <a:spAutoFit/>
          </a:bodyPr>
          <a:lstStyle>
            <a:lvl1pPr marL="0" indent="0" algn="ctr" defTabSz="647700">
              <a:spcBef>
                <a:spcPts val="0"/>
              </a:spcBef>
              <a:buClrTx/>
              <a:buSzTx/>
              <a:buNone/>
              <a:defRPr sz="9000" spc="180">
                <a:latin typeface="Baskerville SemiBold"/>
                <a:ea typeface="Baskerville SemiBold"/>
                <a:cs typeface="Baskerville SemiBold"/>
                <a:sym typeface="Baskerville SemiBold"/>
              </a:defRPr>
            </a:lvl1pPr>
          </a:lstStyle>
          <a:p>
            <a:r>
              <a:t>”</a:t>
            </a:r>
          </a:p>
        </p:txBody>
      </p:sp>
      <p:sp>
        <p:nvSpPr>
          <p:cNvPr id="126" name="“"/>
          <p:cNvSpPr txBox="1">
            <a:spLocks noGrp="1"/>
          </p:cNvSpPr>
          <p:nvPr>
            <p:ph type="body" sz="quarter" idx="16"/>
          </p:nvPr>
        </p:nvSpPr>
        <p:spPr>
          <a:xfrm>
            <a:off x="6113659" y="2565400"/>
            <a:ext cx="779541" cy="1409700"/>
          </a:xfrm>
          <a:prstGeom prst="rect">
            <a:avLst/>
          </a:prstGeom>
        </p:spPr>
        <p:txBody>
          <a:bodyPr wrap="none">
            <a:spAutoFit/>
          </a:bodyPr>
          <a:lstStyle>
            <a:lvl1pPr marL="0" indent="0" algn="ctr" defTabSz="647700">
              <a:spcBef>
                <a:spcPts val="0"/>
              </a:spcBef>
              <a:buClrTx/>
              <a:buSzTx/>
              <a:buNone/>
              <a:defRPr sz="9000" spc="180">
                <a:latin typeface="Baskerville SemiBold"/>
                <a:ea typeface="Baskerville SemiBold"/>
                <a:cs typeface="Baskerville SemiBold"/>
                <a:sym typeface="Baskerville SemiBold"/>
              </a:defRPr>
            </a:lvl1pPr>
          </a:lstStyle>
          <a:p>
            <a:r>
              <a:t>“</a:t>
            </a:r>
          </a:p>
        </p:txBody>
      </p:sp>
      <p:sp>
        <p:nvSpPr>
          <p:cNvPr id="127"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5645" y="0"/>
            <a:ext cx="13004801" cy="97536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13"/>
          </p:nvPr>
        </p:nvSpPr>
        <p:spPr>
          <a:xfrm>
            <a:off x="533400" y="3479800"/>
            <a:ext cx="11938000" cy="57658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21" name="Title Text"/>
          <p:cNvSpPr txBox="1">
            <a:spLocks noGrp="1"/>
          </p:cNvSpPr>
          <p:nvPr>
            <p:ph type="title"/>
          </p:nvPr>
        </p:nvSpPr>
        <p:spPr>
          <a:xfrm>
            <a:off x="673100" y="1168400"/>
            <a:ext cx="11658600" cy="1333500"/>
          </a:xfrm>
          <a:prstGeom prst="rect">
            <a:avLst/>
          </a:prstGeom>
        </p:spPr>
        <p:txBody>
          <a:bodyPr/>
          <a:lstStyle>
            <a:lvl1pPr>
              <a:lnSpc>
                <a:spcPct val="80000"/>
              </a:lnSpc>
              <a:defRPr sz="7400" spc="148">
                <a:solidFill>
                  <a:srgbClr val="FFFFFF"/>
                </a:solidFill>
              </a:defRPr>
            </a:lvl1pPr>
          </a:lstStyle>
          <a:p>
            <a:r>
              <a:t>Title Text</a:t>
            </a:r>
          </a:p>
        </p:txBody>
      </p:sp>
      <p:sp>
        <p:nvSpPr>
          <p:cNvPr id="22" name="Body Level One…"/>
          <p:cNvSpPr txBox="1">
            <a:spLocks noGrp="1"/>
          </p:cNvSpPr>
          <p:nvPr>
            <p:ph type="body" sz="quarter" idx="1"/>
          </p:nvPr>
        </p:nvSpPr>
        <p:spPr>
          <a:xfrm>
            <a:off x="673100" y="508000"/>
            <a:ext cx="11658600" cy="673100"/>
          </a:xfrm>
          <a:prstGeom prst="rect">
            <a:avLst/>
          </a:prstGeom>
        </p:spPr>
        <p:txBody>
          <a:bodyPr/>
          <a:lstStyle>
            <a:lvl1pPr marL="0" indent="0" algn="ctr">
              <a:spcBef>
                <a:spcPts val="0"/>
              </a:spcBef>
              <a:buClrTx/>
              <a:buSzTx/>
              <a:buNone/>
              <a:defRPr sz="4000" cap="all" spc="79">
                <a:solidFill>
                  <a:srgbClr val="FFFFFF"/>
                </a:solidFill>
                <a:latin typeface="+mn-lt"/>
                <a:ea typeface="+mn-ea"/>
                <a:cs typeface="+mn-cs"/>
                <a:sym typeface="Futura"/>
              </a:defRPr>
            </a:lvl1pPr>
            <a:lvl2pPr marL="0" indent="0" algn="ctr">
              <a:spcBef>
                <a:spcPts val="0"/>
              </a:spcBef>
              <a:buClrTx/>
              <a:buSzTx/>
              <a:buNone/>
              <a:defRPr sz="4000" cap="all" spc="79">
                <a:solidFill>
                  <a:srgbClr val="FFFFFF"/>
                </a:solidFill>
                <a:latin typeface="+mn-lt"/>
                <a:ea typeface="+mn-ea"/>
                <a:cs typeface="+mn-cs"/>
                <a:sym typeface="Futura"/>
              </a:defRPr>
            </a:lvl2pPr>
            <a:lvl3pPr marL="0" indent="0" algn="ctr">
              <a:spcBef>
                <a:spcPts val="0"/>
              </a:spcBef>
              <a:buClrTx/>
              <a:buSzTx/>
              <a:buNone/>
              <a:defRPr sz="4000" cap="all" spc="79">
                <a:solidFill>
                  <a:srgbClr val="FFFFFF"/>
                </a:solidFill>
                <a:latin typeface="+mn-lt"/>
                <a:ea typeface="+mn-ea"/>
                <a:cs typeface="+mn-cs"/>
                <a:sym typeface="Futura"/>
              </a:defRPr>
            </a:lvl3pPr>
            <a:lvl4pPr marL="0" indent="0" algn="ctr">
              <a:spcBef>
                <a:spcPts val="0"/>
              </a:spcBef>
              <a:buClrTx/>
              <a:buSzTx/>
              <a:buNone/>
              <a:defRPr sz="4000" cap="all" spc="79">
                <a:solidFill>
                  <a:srgbClr val="FFFFFF"/>
                </a:solidFill>
                <a:latin typeface="+mn-lt"/>
                <a:ea typeface="+mn-ea"/>
                <a:cs typeface="+mn-cs"/>
                <a:sym typeface="Futura"/>
              </a:defRPr>
            </a:lvl4pPr>
            <a:lvl5pPr marL="0" indent="0" algn="ctr">
              <a:spcBef>
                <a:spcPts val="0"/>
              </a:spcBef>
              <a:buClrTx/>
              <a:buSzTx/>
              <a:buNone/>
              <a:defRPr sz="4000" cap="all" spc="79">
                <a:solidFill>
                  <a:srgbClr val="FFFFFF"/>
                </a:solidFill>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Image"/>
          <p:cNvSpPr>
            <a:spLocks noGrp="1"/>
          </p:cNvSpPr>
          <p:nvPr>
            <p:ph type="pic" idx="13"/>
          </p:nvPr>
        </p:nvSpPr>
        <p:spPr>
          <a:xfrm>
            <a:off x="876300" y="2330450"/>
            <a:ext cx="11277600" cy="64770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sz="quarter" idx="1"/>
          </p:nvPr>
        </p:nvSpPr>
        <p:spPr>
          <a:xfrm>
            <a:off x="673100" y="1320800"/>
            <a:ext cx="11658600" cy="495300"/>
          </a:xfrm>
          <a:prstGeom prst="rect">
            <a:avLst/>
          </a:prstGeom>
        </p:spPr>
        <p:txBody>
          <a:bodyPr/>
          <a:lstStyle>
            <a:lvl1pPr marL="0" indent="0" algn="ctr">
              <a:spcBef>
                <a:spcPts val="0"/>
              </a:spcBef>
              <a:buSzTx/>
              <a:buNone/>
              <a:defRPr sz="2600" cap="all" spc="234">
                <a:latin typeface="+mn-lt"/>
                <a:ea typeface="+mn-ea"/>
                <a:cs typeface="+mn-cs"/>
                <a:sym typeface="Futura"/>
              </a:defRPr>
            </a:lvl1pPr>
            <a:lvl2pPr marL="0" indent="0" algn="ctr">
              <a:spcBef>
                <a:spcPts val="0"/>
              </a:spcBef>
              <a:buSzTx/>
              <a:buNone/>
              <a:defRPr sz="2600" cap="all" spc="234">
                <a:latin typeface="+mn-lt"/>
                <a:ea typeface="+mn-ea"/>
                <a:cs typeface="+mn-cs"/>
                <a:sym typeface="Futura"/>
              </a:defRPr>
            </a:lvl2pPr>
            <a:lvl3pPr marL="0" indent="0" algn="ctr">
              <a:spcBef>
                <a:spcPts val="0"/>
              </a:spcBef>
              <a:buSzTx/>
              <a:buNone/>
              <a:defRPr sz="2600" cap="all" spc="234">
                <a:latin typeface="+mn-lt"/>
                <a:ea typeface="+mn-ea"/>
                <a:cs typeface="+mn-cs"/>
                <a:sym typeface="Futura"/>
              </a:defRPr>
            </a:lvl3pPr>
            <a:lvl4pPr marL="0" indent="0" algn="ctr">
              <a:spcBef>
                <a:spcPts val="0"/>
              </a:spcBef>
              <a:buSzTx/>
              <a:buNone/>
              <a:defRPr sz="2600" cap="all" spc="234">
                <a:latin typeface="+mn-lt"/>
                <a:ea typeface="+mn-ea"/>
                <a:cs typeface="+mn-cs"/>
                <a:sym typeface="Futura"/>
              </a:defRPr>
            </a:lvl4pPr>
            <a:lvl5pPr marL="0" indent="0" algn="ctr">
              <a:spcBef>
                <a:spcPts val="0"/>
              </a:spcBef>
              <a:buSzTx/>
              <a:buNone/>
              <a:defRPr sz="2600" cap="all" spc="234">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Title Text"/>
          <p:cNvSpPr txBox="1">
            <a:spLocks noGrp="1"/>
          </p:cNvSpPr>
          <p:nvPr>
            <p:ph type="title"/>
          </p:nvPr>
        </p:nvSpPr>
        <p:spPr>
          <a:xfrm>
            <a:off x="673100" y="3086100"/>
            <a:ext cx="11658600" cy="3568700"/>
          </a:xfrm>
          <a:prstGeom prst="rect">
            <a:avLst/>
          </a:prstGeom>
        </p:spPr>
        <p:txBody>
          <a:bodyPr anchor="ctr"/>
          <a:lstStyle>
            <a:lvl1pPr>
              <a:defRPr sz="10400" spc="208">
                <a:solidFill>
                  <a:srgbClr val="FFFFFF"/>
                </a:solidFill>
              </a:defRPr>
            </a:lvl1pPr>
          </a:lstStyle>
          <a:p>
            <a:r>
              <a:t>Title Text</a:t>
            </a:r>
          </a:p>
        </p:txBody>
      </p:sp>
      <p:sp>
        <p:nvSpPr>
          <p:cNvPr id="4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Center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673100" y="3086100"/>
            <a:ext cx="11658600" cy="3568700"/>
          </a:xfrm>
          <a:prstGeom prst="rect">
            <a:avLst/>
          </a:prstGeom>
        </p:spPr>
        <p:txBody>
          <a:bodyPr anchor="ctr"/>
          <a:lstStyle>
            <a:lvl1pPr>
              <a:defRPr sz="10400" spc="208"/>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Image"/>
          <p:cNvSpPr>
            <a:spLocks noGrp="1"/>
          </p:cNvSpPr>
          <p:nvPr>
            <p:ph type="pic" sz="half" idx="13"/>
          </p:nvPr>
        </p:nvSpPr>
        <p:spPr>
          <a:xfrm>
            <a:off x="6191619" y="1082886"/>
            <a:ext cx="5880101" cy="7747001"/>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57" name="Title Text"/>
          <p:cNvSpPr txBox="1">
            <a:spLocks noGrp="1"/>
          </p:cNvSpPr>
          <p:nvPr>
            <p:ph type="title"/>
          </p:nvPr>
        </p:nvSpPr>
        <p:spPr>
          <a:xfrm>
            <a:off x="673100" y="4191000"/>
            <a:ext cx="4889500" cy="3581400"/>
          </a:xfrm>
          <a:prstGeom prst="rect">
            <a:avLst/>
          </a:prstGeom>
        </p:spPr>
        <p:txBody>
          <a:bodyPr/>
          <a:lstStyle>
            <a:lvl1pPr algn="l">
              <a:lnSpc>
                <a:spcPct val="80000"/>
              </a:lnSpc>
              <a:defRPr sz="7400" spc="148"/>
            </a:lvl1pPr>
          </a:lstStyle>
          <a:p>
            <a:r>
              <a:t>Title Text</a:t>
            </a:r>
          </a:p>
        </p:txBody>
      </p:sp>
      <p:sp>
        <p:nvSpPr>
          <p:cNvPr id="58" name="Body Level One…"/>
          <p:cNvSpPr txBox="1">
            <a:spLocks noGrp="1"/>
          </p:cNvSpPr>
          <p:nvPr>
            <p:ph type="body" sz="quarter" idx="1"/>
          </p:nvPr>
        </p:nvSpPr>
        <p:spPr>
          <a:xfrm>
            <a:off x="673100" y="2844800"/>
            <a:ext cx="4889500" cy="1358900"/>
          </a:xfrm>
          <a:prstGeom prst="rect">
            <a:avLst/>
          </a:prstGeom>
        </p:spPr>
        <p:txBody>
          <a:bodyPr anchor="b"/>
          <a:lstStyle>
            <a:lvl1pPr marL="0" indent="0">
              <a:spcBef>
                <a:spcPts val="0"/>
              </a:spcBef>
              <a:buClrTx/>
              <a:buSzTx/>
              <a:buNone/>
              <a:defRPr sz="4000" cap="all" spc="79">
                <a:latin typeface="+mn-lt"/>
                <a:ea typeface="+mn-ea"/>
                <a:cs typeface="+mn-cs"/>
                <a:sym typeface="Futura"/>
              </a:defRPr>
            </a:lvl1pPr>
            <a:lvl2pPr marL="0" indent="0">
              <a:spcBef>
                <a:spcPts val="0"/>
              </a:spcBef>
              <a:buClrTx/>
              <a:buSzTx/>
              <a:buNone/>
              <a:defRPr sz="4000" cap="all" spc="79">
                <a:latin typeface="+mn-lt"/>
                <a:ea typeface="+mn-ea"/>
                <a:cs typeface="+mn-cs"/>
                <a:sym typeface="Futura"/>
              </a:defRPr>
            </a:lvl2pPr>
            <a:lvl3pPr marL="0" indent="0">
              <a:spcBef>
                <a:spcPts val="0"/>
              </a:spcBef>
              <a:buClrTx/>
              <a:buSzTx/>
              <a:buNone/>
              <a:defRPr sz="4000" cap="all" spc="79">
                <a:latin typeface="+mn-lt"/>
                <a:ea typeface="+mn-ea"/>
                <a:cs typeface="+mn-cs"/>
                <a:sym typeface="Futura"/>
              </a:defRPr>
            </a:lvl3pPr>
            <a:lvl4pPr marL="0" indent="0">
              <a:spcBef>
                <a:spcPts val="0"/>
              </a:spcBef>
              <a:buClrTx/>
              <a:buSzTx/>
              <a:buNone/>
              <a:defRPr sz="4000" cap="all" spc="79">
                <a:latin typeface="+mn-lt"/>
                <a:ea typeface="+mn-ea"/>
                <a:cs typeface="+mn-cs"/>
                <a:sym typeface="Futura"/>
              </a:defRPr>
            </a:lvl4pPr>
            <a:lvl5pPr marL="0" indent="0">
              <a:spcBef>
                <a:spcPts val="0"/>
              </a:spcBef>
              <a:buClrTx/>
              <a:buSzTx/>
              <a:buNone/>
              <a:defRPr sz="4000" cap="all" spc="79">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6" name="donec quis nunc"/>
          <p:cNvSpPr txBox="1">
            <a:spLocks noGrp="1"/>
          </p:cNvSpPr>
          <p:nvPr>
            <p:ph type="body" sz="quarter" idx="13"/>
          </p:nvPr>
        </p:nvSpPr>
        <p:spPr>
          <a:xfrm>
            <a:off x="673100" y="1320800"/>
            <a:ext cx="11658600" cy="536265"/>
          </a:xfrm>
          <a:prstGeom prst="rect">
            <a:avLst/>
          </a:prstGeom>
        </p:spPr>
        <p:txBody>
          <a:bodyPr>
            <a:spAutoFit/>
          </a:bodyPr>
          <a:lstStyle>
            <a:lvl1pPr marL="0" indent="0" algn="ctr">
              <a:spcBef>
                <a:spcPts val="0"/>
              </a:spcBef>
              <a:buClrTx/>
              <a:buSzTx/>
              <a:buNone/>
              <a:defRPr sz="2600" cap="all" spc="234">
                <a:latin typeface="+mn-lt"/>
                <a:ea typeface="+mn-ea"/>
                <a:cs typeface="+mn-cs"/>
                <a:sym typeface="Futura"/>
              </a:defRPr>
            </a:lvl1pPr>
          </a:lstStyle>
          <a:p>
            <a:r>
              <a:t>donec quis nunc</a:t>
            </a:r>
          </a:p>
        </p:txBody>
      </p:sp>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donec quis nunc"/>
          <p:cNvSpPr txBox="1">
            <a:spLocks noGrp="1"/>
          </p:cNvSpPr>
          <p:nvPr>
            <p:ph type="body" sz="quarter" idx="13"/>
          </p:nvPr>
        </p:nvSpPr>
        <p:spPr>
          <a:xfrm>
            <a:off x="673100" y="1320800"/>
            <a:ext cx="11658600" cy="536265"/>
          </a:xfrm>
          <a:prstGeom prst="rect">
            <a:avLst/>
          </a:prstGeom>
        </p:spPr>
        <p:txBody>
          <a:bodyPr>
            <a:spAutoFit/>
          </a:bodyPr>
          <a:lstStyle>
            <a:lvl1pPr marL="0" indent="0" algn="ctr">
              <a:spcBef>
                <a:spcPts val="0"/>
              </a:spcBef>
              <a:buClrTx/>
              <a:buSzTx/>
              <a:buNone/>
              <a:defRPr sz="2600" cap="all" spc="234">
                <a:latin typeface="+mn-lt"/>
                <a:ea typeface="+mn-ea"/>
                <a:cs typeface="+mn-cs"/>
                <a:sym typeface="Futura"/>
              </a:defRPr>
            </a:lvl1pPr>
          </a:lstStyle>
          <a:p>
            <a:r>
              <a:t>donec quis nunc</a:t>
            </a:r>
          </a:p>
        </p:txBody>
      </p:sp>
      <p:sp>
        <p:nvSpPr>
          <p:cNvPr id="76" name="Title Text"/>
          <p:cNvSpPr txBox="1">
            <a:spLocks noGrp="1"/>
          </p:cNvSpPr>
          <p:nvPr>
            <p:ph type="title"/>
          </p:nvPr>
        </p:nvSpPr>
        <p:spPr>
          <a:prstGeom prst="rect">
            <a:avLst/>
          </a:prstGeom>
        </p:spPr>
        <p:txBody>
          <a:bodyPr/>
          <a:lstStyle/>
          <a:p>
            <a:r>
              <a:t>Title Text</a:t>
            </a:r>
          </a:p>
        </p:txBody>
      </p:sp>
      <p:sp>
        <p:nvSpPr>
          <p:cNvPr id="7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Image"/>
          <p:cNvSpPr>
            <a:spLocks noGrp="1"/>
          </p:cNvSpPr>
          <p:nvPr>
            <p:ph type="pic" sz="half" idx="13"/>
          </p:nvPr>
        </p:nvSpPr>
        <p:spPr>
          <a:xfrm>
            <a:off x="6172200" y="2324089"/>
            <a:ext cx="5943600" cy="6568573"/>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86" name="donec quis nunc"/>
          <p:cNvSpPr txBox="1">
            <a:spLocks noGrp="1"/>
          </p:cNvSpPr>
          <p:nvPr>
            <p:ph type="body" sz="quarter" idx="14"/>
          </p:nvPr>
        </p:nvSpPr>
        <p:spPr>
          <a:xfrm>
            <a:off x="673100" y="1320800"/>
            <a:ext cx="11658600" cy="536265"/>
          </a:xfrm>
          <a:prstGeom prst="rect">
            <a:avLst/>
          </a:prstGeom>
        </p:spPr>
        <p:txBody>
          <a:bodyPr>
            <a:spAutoFit/>
          </a:bodyPr>
          <a:lstStyle>
            <a:lvl1pPr marL="0" indent="0" algn="ctr">
              <a:spcBef>
                <a:spcPts val="0"/>
              </a:spcBef>
              <a:buClrTx/>
              <a:buSzTx/>
              <a:buNone/>
              <a:defRPr sz="2600" cap="all" spc="234">
                <a:latin typeface="+mn-lt"/>
                <a:ea typeface="+mn-ea"/>
                <a:cs typeface="+mn-cs"/>
                <a:sym typeface="Futura"/>
              </a:defRPr>
            </a:lvl1pPr>
          </a:lstStyle>
          <a:p>
            <a:r>
              <a:t>donec quis nunc</a:t>
            </a:r>
          </a:p>
        </p:txBody>
      </p:sp>
      <p:sp>
        <p:nvSpPr>
          <p:cNvPr id="87" name="Title Text"/>
          <p:cNvSpPr txBox="1">
            <a:spLocks noGrp="1"/>
          </p:cNvSpPr>
          <p:nvPr>
            <p:ph type="title"/>
          </p:nvPr>
        </p:nvSpPr>
        <p:spPr>
          <a:prstGeom prst="rect">
            <a:avLst/>
          </a:prstGeom>
        </p:spPr>
        <p:txBody>
          <a:bodyPr/>
          <a:lstStyle/>
          <a:p>
            <a:r>
              <a:t>Title Text</a:t>
            </a:r>
          </a:p>
        </p:txBody>
      </p:sp>
      <p:sp>
        <p:nvSpPr>
          <p:cNvPr id="88" name="Body Level One…"/>
          <p:cNvSpPr txBox="1">
            <a:spLocks noGrp="1"/>
          </p:cNvSpPr>
          <p:nvPr>
            <p:ph type="body" sz="half" idx="1"/>
          </p:nvPr>
        </p:nvSpPr>
        <p:spPr>
          <a:xfrm>
            <a:off x="673100" y="2603500"/>
            <a:ext cx="4775200" cy="6019800"/>
          </a:xfrm>
          <a:prstGeom prst="rect">
            <a:avLst/>
          </a:prstGeom>
        </p:spPr>
        <p:txBody>
          <a:bodyPr/>
          <a:lstStyle>
            <a:lvl1pPr>
              <a:spcBef>
                <a:spcPts val="2800"/>
              </a:spcBef>
              <a:defRPr sz="2400" spc="48"/>
            </a:lvl1pPr>
            <a:lvl2pPr>
              <a:spcBef>
                <a:spcPts val="2800"/>
              </a:spcBef>
              <a:defRPr sz="2400" spc="48"/>
            </a:lvl2pPr>
            <a:lvl3pPr>
              <a:spcBef>
                <a:spcPts val="2800"/>
              </a:spcBef>
              <a:defRPr sz="2400" spc="48"/>
            </a:lvl3pPr>
            <a:lvl4pPr>
              <a:spcBef>
                <a:spcPts val="2800"/>
              </a:spcBef>
              <a:defRPr sz="2400" spc="48"/>
            </a:lvl4pPr>
            <a:lvl5pPr>
              <a:spcBef>
                <a:spcPts val="2800"/>
              </a:spcBef>
              <a:defRPr sz="2400" spc="48"/>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xfrm>
            <a:off x="6338817" y="9235547"/>
            <a:ext cx="327168" cy="33760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73100" y="584200"/>
            <a:ext cx="11658600" cy="749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73100" y="2387600"/>
            <a:ext cx="11658600" cy="6451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38817" y="9234278"/>
            <a:ext cx="327168" cy="337605"/>
          </a:xfrm>
          <a:prstGeom prst="rect">
            <a:avLst/>
          </a:prstGeom>
          <a:ln w="12700">
            <a:miter lim="400000"/>
          </a:ln>
        </p:spPr>
        <p:txBody>
          <a:bodyPr wrap="none" lIns="50800" tIns="50800" rIns="50800" bIns="50800" anchor="ctr">
            <a:spAutoFit/>
          </a:bodyPr>
          <a:lstStyle>
            <a:lvl1pPr>
              <a:defRPr sz="1400" cap="all" spc="28">
                <a:solidFill>
                  <a:srgbClr val="9A958E"/>
                </a:solidFill>
                <a:latin typeface="+mn-lt"/>
                <a:ea typeface="+mn-ea"/>
                <a:cs typeface="+mn-cs"/>
                <a:sym typeface="Futur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1pPr>
      <a:lvl2pPr marL="0" marR="0" indent="3429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2pPr>
      <a:lvl3pPr marL="0" marR="0" indent="6858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3pPr>
      <a:lvl4pPr marL="0" marR="0" indent="10287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4pPr>
      <a:lvl5pPr marL="0" marR="0" indent="13716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5pPr>
      <a:lvl6pPr marL="0" marR="0" indent="17145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6pPr>
      <a:lvl7pPr marL="0" marR="0" indent="20574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7pPr>
      <a:lvl8pPr marL="0" marR="0" indent="24003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8pPr>
      <a:lvl9pPr marL="0" marR="0" indent="2743200" algn="ctr" defTabSz="457200" rtl="0" latinLnBrk="0">
        <a:lnSpc>
          <a:spcPct val="100000"/>
        </a:lnSpc>
        <a:spcBef>
          <a:spcPts val="0"/>
        </a:spcBef>
        <a:spcAft>
          <a:spcPts val="0"/>
        </a:spcAft>
        <a:buClrTx/>
        <a:buSzTx/>
        <a:buFontTx/>
        <a:buNone/>
        <a:tabLst/>
        <a:defRPr sz="4000" b="0" i="0" u="none" strike="noStrike" cap="all" spc="79" baseline="0">
          <a:ln>
            <a:noFill/>
          </a:ln>
          <a:solidFill>
            <a:srgbClr val="5B5854"/>
          </a:solidFill>
          <a:uFillTx/>
          <a:latin typeface="+mn-lt"/>
          <a:ea typeface="+mn-ea"/>
          <a:cs typeface="+mn-cs"/>
          <a:sym typeface="Futura"/>
        </a:defRPr>
      </a:lvl9pPr>
    </p:titleStyle>
    <p:bodyStyle>
      <a:lvl1pPr marL="381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1pPr>
      <a:lvl2pPr marL="762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2pPr>
      <a:lvl3pPr marL="1143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3pPr>
      <a:lvl4pPr marL="1524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4pPr>
      <a:lvl5pPr marL="1905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5pPr>
      <a:lvl6pPr marL="2286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6pPr>
      <a:lvl7pPr marL="2667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7pPr>
      <a:lvl8pPr marL="3048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8pPr>
      <a:lvl9pPr marL="3429000" marR="0" indent="-381000" algn="l" defTabSz="457200" rtl="0" latinLnBrk="0">
        <a:lnSpc>
          <a:spcPct val="100000"/>
        </a:lnSpc>
        <a:spcBef>
          <a:spcPts val="3400"/>
        </a:spcBef>
        <a:spcAft>
          <a:spcPts val="0"/>
        </a:spcAft>
        <a:buClr>
          <a:srgbClr val="9A958E"/>
        </a:buClr>
        <a:buSzPct val="75000"/>
        <a:buFontTx/>
        <a:buChar char="•"/>
        <a:tabLst/>
        <a:defRPr sz="2800" b="0" i="0" u="none" strike="noStrike" cap="none" spc="56" baseline="0">
          <a:ln>
            <a:noFill/>
          </a:ln>
          <a:solidFill>
            <a:srgbClr val="5B5854"/>
          </a:solidFill>
          <a:uFillTx/>
          <a:latin typeface="Avenir Medium"/>
          <a:ea typeface="Avenir Medium"/>
          <a:cs typeface="Avenir Medium"/>
          <a:sym typeface="Avenir Medium"/>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1pPr>
      <a:lvl2pPr marL="0" marR="0" indent="2286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2pPr>
      <a:lvl3pPr marL="0" marR="0" indent="4572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3pPr>
      <a:lvl4pPr marL="0" marR="0" indent="6858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4pPr>
      <a:lvl5pPr marL="0" marR="0" indent="9144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5pPr>
      <a:lvl6pPr marL="0" marR="0" indent="11430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6pPr>
      <a:lvl7pPr marL="0" marR="0" indent="13716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7pPr>
      <a:lvl8pPr marL="0" marR="0" indent="16002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8pPr>
      <a:lvl9pPr marL="0" marR="0" indent="1828800" algn="ctr" defTabSz="457200" latinLnBrk="0">
        <a:lnSpc>
          <a:spcPct val="100000"/>
        </a:lnSpc>
        <a:spcBef>
          <a:spcPts val="0"/>
        </a:spcBef>
        <a:spcAft>
          <a:spcPts val="0"/>
        </a:spcAft>
        <a:buClrTx/>
        <a:buSzTx/>
        <a:buFontTx/>
        <a:buNone/>
        <a:tabLst/>
        <a:defRPr sz="1400" b="0" i="0" u="none" strike="noStrike" cap="all" spc="28" baseline="0">
          <a:ln>
            <a:noFill/>
          </a:ln>
          <a:solidFill>
            <a:schemeClr val="tx1"/>
          </a:solidFill>
          <a:uFillTx/>
          <a:latin typeface="+mn-lt"/>
          <a:ea typeface="+mn-ea"/>
          <a:cs typeface="+mn-cs"/>
          <a:sym typeface="Futur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riin.org/sites/default/files/2019-01/Benefits%20of%20Cycling%20in%20India%20-%20Report.pdf" TargetMode="External"/><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careforair.org" TargetMode="Externa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58" name="Cycling scotland"/>
          <p:cNvSpPr txBox="1">
            <a:spLocks noGrp="1"/>
          </p:cNvSpPr>
          <p:nvPr>
            <p:ph type="ctrTitle"/>
          </p:nvPr>
        </p:nvSpPr>
        <p:spPr>
          <a:xfrm>
            <a:off x="673099" y="2419554"/>
            <a:ext cx="11658601" cy="3886201"/>
          </a:xfrm>
          <a:prstGeom prst="rect">
            <a:avLst/>
          </a:prstGeom>
        </p:spPr>
        <p:txBody>
          <a:bodyPr/>
          <a:lstStyle/>
          <a:p>
            <a:r>
              <a:t>Cycling scotland</a:t>
            </a:r>
          </a:p>
        </p:txBody>
      </p:sp>
      <p:sp>
        <p:nvSpPr>
          <p:cNvPr id="159" name="Jyoti pande Lavakare/Care for Air"/>
          <p:cNvSpPr txBox="1">
            <a:spLocks noGrp="1"/>
          </p:cNvSpPr>
          <p:nvPr>
            <p:ph type="subTitle" sz="quarter" idx="1"/>
          </p:nvPr>
        </p:nvSpPr>
        <p:spPr>
          <a:xfrm>
            <a:off x="673099" y="654254"/>
            <a:ext cx="11658601" cy="1778001"/>
          </a:xfrm>
          <a:prstGeom prst="rect">
            <a:avLst/>
          </a:prstGeom>
        </p:spPr>
        <p:txBody>
          <a:bodyPr/>
          <a:lstStyle>
            <a:lvl1pPr>
              <a:defRPr sz="4400" spc="176"/>
            </a:lvl1pPr>
          </a:lstStyle>
          <a:p>
            <a:r>
              <a:t>Jyoti pande Lavakare/Care for Air</a:t>
            </a:r>
          </a:p>
        </p:txBody>
      </p:sp>
      <p:pic>
        <p:nvPicPr>
          <p:cNvPr id="160" name="Screen Shot 2020-11-04 at 4.18.07 PM.png" descr="Screen Shot 2020-11-04 at 4.18.07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67230" y="6404896"/>
            <a:ext cx="3732533" cy="2809937"/>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 name="A short introduction to yourself and your work with Care for Air…"/>
          <p:cNvSpPr txBox="1">
            <a:spLocks noGrp="1"/>
          </p:cNvSpPr>
          <p:nvPr>
            <p:ph type="body" idx="1"/>
          </p:nvPr>
        </p:nvSpPr>
        <p:spPr>
          <a:prstGeom prst="rect">
            <a:avLst/>
          </a:prstGeom>
        </p:spPr>
        <p:txBody>
          <a:bodyPr/>
          <a:lstStyle/>
          <a:p>
            <a:r>
              <a:t>A short introduction to yourself and your work with Care for Air</a:t>
            </a:r>
          </a:p>
          <a:p>
            <a:r>
              <a:t>• Situation and experience in India – issues and concerns regarding cycling and air quality</a:t>
            </a:r>
          </a:p>
          <a:p>
            <a:r>
              <a:t>• Cycling and air quality – opportunities and challenges</a:t>
            </a:r>
          </a:p>
          <a:p>
            <a:r>
              <a:t>• The role of cycling in delivering a greener future</a:t>
            </a:r>
          </a:p>
          <a:p>
            <a:r>
              <a:t>• Key lessons for Scotland – similarities and differences; translating experiences from</a:t>
            </a:r>
          </a:p>
          <a:p>
            <a:r>
              <a:t>India to Scotland (and other countries)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pic>
        <p:nvPicPr>
          <p:cNvPr id="202" name="Screen Shot 2020-11-04 at 6.22.02 PM.png" descr="Screen Shot 2020-11-04 at 6.22.02 PM.png"/>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8027476" y="2505946"/>
            <a:ext cx="4962361" cy="5484155"/>
          </a:xfrm>
          <a:prstGeom prst="rect">
            <a:avLst/>
          </a:prstGeom>
        </p:spPr>
      </p:pic>
      <p:sp>
        <p:nvSpPr>
          <p:cNvPr id="203" name="CYCLING AND AIR QUALITY"/>
          <p:cNvSpPr txBox="1">
            <a:spLocks noGrp="1"/>
          </p:cNvSpPr>
          <p:nvPr>
            <p:ph type="body" idx="14"/>
          </p:nvPr>
        </p:nvSpPr>
        <p:spPr>
          <a:prstGeom prst="rect">
            <a:avLst/>
          </a:prstGeom>
        </p:spPr>
        <p:txBody>
          <a:bodyPr/>
          <a:lstStyle/>
          <a:p>
            <a:r>
              <a:t>CYCLING AND AIR QUALITY</a:t>
            </a:r>
          </a:p>
        </p:txBody>
      </p:sp>
      <p:sp>
        <p:nvSpPr>
          <p:cNvPr id="204" name="India’s dirty air kills almost 1.67 million residents each year (SOGA 2020)…"/>
          <p:cNvSpPr txBox="1"/>
          <p:nvPr/>
        </p:nvSpPr>
        <p:spPr>
          <a:xfrm>
            <a:off x="-73668" y="2066606"/>
            <a:ext cx="8388461" cy="636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44499" indent="-444499" algn="l">
              <a:spcBef>
                <a:spcPts val="3400"/>
              </a:spcBef>
              <a:buClr>
                <a:srgbClr val="9A958E"/>
              </a:buClr>
              <a:buSzPct val="75000"/>
              <a:buChar char="•"/>
              <a:defRPr sz="2100" spc="42"/>
            </a:pPr>
            <a:r>
              <a:t>India’s dirty air kills almost 1.67 million residents each year (SOGA 2020)</a:t>
            </a:r>
          </a:p>
          <a:p>
            <a:pPr marL="444499" indent="-444499" algn="l">
              <a:spcBef>
                <a:spcPts val="3400"/>
              </a:spcBef>
              <a:buClr>
                <a:srgbClr val="9A958E"/>
              </a:buClr>
              <a:buSzPct val="75000"/>
              <a:buChar char="•"/>
              <a:defRPr sz="2100" spc="42"/>
            </a:pPr>
            <a:r>
              <a:t>Sources of PM2.5 microparticulates are many, but vehicular pollution esp in cities contributes 20-30%</a:t>
            </a:r>
          </a:p>
          <a:p>
            <a:pPr marL="444499" indent="-444499" algn="l">
              <a:spcBef>
                <a:spcPts val="3400"/>
              </a:spcBef>
              <a:buClr>
                <a:srgbClr val="9A958E"/>
              </a:buClr>
              <a:buSzPct val="75000"/>
              <a:buChar char="•"/>
              <a:defRPr sz="2100" spc="42"/>
            </a:pPr>
            <a:r>
              <a:t>Direct benefits include personal fuel savings, health benefits due to increased physical activity, reduced air pollution, and travel-time savings by marginal unskilled workers </a:t>
            </a:r>
          </a:p>
          <a:p>
            <a:pPr marL="444499" indent="-444499" algn="l">
              <a:spcBef>
                <a:spcPts val="3400"/>
              </a:spcBef>
              <a:buClr>
                <a:srgbClr val="9A958E"/>
              </a:buClr>
              <a:buSzPct val="75000"/>
              <a:buChar char="•"/>
              <a:defRPr sz="2100" spc="42"/>
            </a:pPr>
            <a:r>
              <a:t>Indirect benefits that accrue to society due to a modal shift towards cycling are include energy savings and reduced CO2 emissions have been estimated.</a:t>
            </a:r>
          </a:p>
          <a:p>
            <a:pPr marL="333375" indent="-333375" algn="l">
              <a:spcBef>
                <a:spcPts val="3400"/>
              </a:spcBef>
              <a:buClr>
                <a:srgbClr val="9A958E"/>
              </a:buClr>
              <a:buSzPct val="75000"/>
              <a:buChar char="•"/>
              <a:defRPr sz="2800" spc="56"/>
            </a:pPr>
            <a:r>
              <a:rPr sz="2100" spc="42"/>
              <a:t>The Energy Research Institute has conducted one of the few studies on cycling; </a:t>
            </a:r>
            <a:r>
              <a:rPr u="sng">
                <a:hlinkClick r:id="rId3"/>
              </a:rPr>
              <a:t>more info</a:t>
            </a:r>
          </a:p>
        </p:txBody>
      </p:sp>
      <p:pic>
        <p:nvPicPr>
          <p:cNvPr id="205" name="Screen Shot 2020-11-04 at 4.18.07 PM.png" descr="Screen Shot 2020-11-04 at 4.18.0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pic>
        <p:nvPicPr>
          <p:cNvPr id="207" name="Screen Shot 2020-11-04 at 6.23.28 PM.png" descr="Screen Shot 2020-11-04 at 6.23.28 PM.png"/>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208" name="Screen Shot 2020-11-04 at 6.23.05 PM.png" descr="Screen Shot 2020-11-04 at 6.23.05 PM.png"/>
          <p:cNvPicPr>
            <a:picLocks noGrp="1" noChangeAspect="1"/>
          </p:cNvPicPr>
          <p:nvPr>
            <p:ph type="pic" idx="14"/>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209" name="Screen Shot 2020-11-04 at 6.24.48 PM.png" descr="Screen Shot 2020-11-04 at 6.24.48 PM.png"/>
          <p:cNvPicPr>
            <a:picLocks noGrp="1" noChangeAspect="1"/>
          </p:cNvPicPr>
          <p:nvPr>
            <p:ph type="pic" idx="15"/>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pic>
        <p:nvPicPr>
          <p:cNvPr id="211" name="Screen Shot 2020-11-04 at 6.29.02 PM.png" descr="Screen Shot 2020-11-04 at 6.29.02 P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284735" y="781761"/>
            <a:ext cx="6435290" cy="4339563"/>
          </a:xfrm>
          <a:prstGeom prst="rect">
            <a:avLst/>
          </a:prstGeom>
          <a:ln w="12700">
            <a:miter lim="400000"/>
          </a:ln>
          <a:effectLst>
            <a:outerShdw blurRad="127000" dist="76200" dir="2700000" rotWithShape="0">
              <a:srgbClr val="000000">
                <a:alpha val="75000"/>
              </a:srgbClr>
            </a:outerShdw>
          </a:effectLst>
        </p:spPr>
      </p:pic>
      <p:sp>
        <p:nvSpPr>
          <p:cNvPr id="212" name="116,000 infants killed within months of being born in 2019: SOGA…"/>
          <p:cNvSpPr txBox="1"/>
          <p:nvPr/>
        </p:nvSpPr>
        <p:spPr>
          <a:xfrm>
            <a:off x="744550" y="5470621"/>
            <a:ext cx="11621669" cy="332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381000" indent="-381000" algn="l">
              <a:spcBef>
                <a:spcPts val="3400"/>
              </a:spcBef>
              <a:buClr>
                <a:srgbClr val="9A958E"/>
              </a:buClr>
              <a:buSzPct val="75000"/>
              <a:buChar char="•"/>
              <a:defRPr sz="2800" spc="56"/>
            </a:pPr>
            <a:r>
              <a:t>116,000 infants killed within months of being born in 2019: SOGA</a:t>
            </a:r>
          </a:p>
          <a:p>
            <a:pPr marL="381000" indent="-381000" algn="l">
              <a:spcBef>
                <a:spcPts val="3400"/>
              </a:spcBef>
              <a:buClr>
                <a:srgbClr val="9A958E"/>
              </a:buClr>
              <a:buSzPct val="75000"/>
              <a:buChar char="•"/>
              <a:defRPr sz="2800" spc="56"/>
            </a:pPr>
            <a:r>
              <a:t>AP is not just a Delhi problem - all India, all season</a:t>
            </a:r>
          </a:p>
          <a:p>
            <a:pPr marL="381000" indent="-381000" algn="l">
              <a:spcBef>
                <a:spcPts val="3400"/>
              </a:spcBef>
              <a:buClr>
                <a:srgbClr val="9A958E"/>
              </a:buClr>
              <a:buSzPct val="75000"/>
              <a:buChar char="•"/>
              <a:defRPr sz="2800" spc="56"/>
            </a:pPr>
            <a:r>
              <a:t>Affects not just lungs but all organs -70,000 papers (WHO)</a:t>
            </a:r>
          </a:p>
          <a:p>
            <a:pPr marL="381000" indent="-381000" algn="l">
              <a:spcBef>
                <a:spcPts val="3400"/>
              </a:spcBef>
              <a:buClr>
                <a:srgbClr val="9A958E"/>
              </a:buClr>
              <a:buSzPct val="75000"/>
              <a:buChar char="•"/>
              <a:defRPr sz="2800" spc="56"/>
            </a:pPr>
            <a:r>
              <a:t>Social inequity - affects poor more, no mitigation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62" name="INTRODUCTION"/>
          <p:cNvSpPr txBox="1">
            <a:spLocks noGrp="1"/>
          </p:cNvSpPr>
          <p:nvPr>
            <p:ph type="body" idx="13"/>
          </p:nvPr>
        </p:nvSpPr>
        <p:spPr>
          <a:xfrm>
            <a:off x="673100" y="697067"/>
            <a:ext cx="11658600" cy="759570"/>
          </a:xfrm>
          <a:prstGeom prst="rect">
            <a:avLst/>
          </a:prstGeom>
        </p:spPr>
        <p:txBody>
          <a:bodyPr/>
          <a:lstStyle>
            <a:lvl1pPr>
              <a:defRPr sz="4000" spc="79">
                <a:solidFill>
                  <a:srgbClr val="FFFFFF"/>
                </a:solidFill>
              </a:defRPr>
            </a:lvl1pPr>
          </a:lstStyle>
          <a:p>
            <a:r>
              <a:t>INTRODUCTION </a:t>
            </a:r>
          </a:p>
        </p:txBody>
      </p:sp>
      <p:sp>
        <p:nvSpPr>
          <p:cNvPr id="163" name="Jyoti Pande Lavakare, former financial journalist with Dow Jones Newswires, helped start its South Asia bureau in 1995 after five years with an Indian national daily ‘The Economic Times.’…"/>
          <p:cNvSpPr txBox="1">
            <a:spLocks noGrp="1"/>
          </p:cNvSpPr>
          <p:nvPr>
            <p:ph type="body" sz="half" idx="1"/>
          </p:nvPr>
        </p:nvSpPr>
        <p:spPr>
          <a:xfrm>
            <a:off x="685800" y="2387600"/>
            <a:ext cx="7297540" cy="6451600"/>
          </a:xfrm>
          <a:prstGeom prst="rect">
            <a:avLst/>
          </a:prstGeom>
        </p:spPr>
        <p:txBody>
          <a:bodyPr/>
          <a:lstStyle/>
          <a:p>
            <a:pPr marL="300990" indent="-300990" defTabSz="361188">
              <a:spcBef>
                <a:spcPts val="2600"/>
              </a:spcBef>
              <a:defRPr sz="2212" spc="44"/>
            </a:pPr>
            <a:r>
              <a:t>Jyoti Pande Lavakare, former financial journalist with Dow Jones Newswires, helped start its South Asia bureau in 1995 after five years with an Indian national daily ‘The Economic Times.’</a:t>
            </a:r>
          </a:p>
          <a:p>
            <a:pPr marL="300990" indent="-300990" defTabSz="361188">
              <a:spcBef>
                <a:spcPts val="2600"/>
              </a:spcBef>
              <a:defRPr sz="2212" spc="44"/>
            </a:pPr>
            <a:r>
              <a:t>Relocated from Palo Alto, CA as a trailing spouse and stay-home mother to New Delhi in 2009. Wrote columns on start-ups until discovering the horrific pollution levels in 2014, co-founded Care for Air in 2015 (</a:t>
            </a:r>
            <a:r>
              <a:rPr u="sng">
                <a:hlinkClick r:id="rId2"/>
              </a:rPr>
              <a:t>careforair.org</a:t>
            </a:r>
            <a:r>
              <a:t> - mission: clean air for all) registered as a non-profit in 2017</a:t>
            </a:r>
          </a:p>
          <a:p>
            <a:pPr marL="300990" indent="-300990" defTabSz="361188">
              <a:spcBef>
                <a:spcPts val="2600"/>
              </a:spcBef>
              <a:defRPr sz="2212" spc="44"/>
            </a:pPr>
            <a:r>
              <a:t>Lost mother to pollution-triggered lung cancer in 2018, wrote a book on the human cost of air pollution called “Breathing Here is Injurious to Your Health” to be released in Nov 2020 by Hachette.</a:t>
            </a:r>
          </a:p>
        </p:txBody>
      </p:sp>
      <p:pic>
        <p:nvPicPr>
          <p:cNvPr id="164" name="IMG_9935.PNG" descr="IMG_993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2188" y="1854875"/>
            <a:ext cx="3761241" cy="6676202"/>
          </a:xfrm>
          <a:prstGeom prst="rect">
            <a:avLst/>
          </a:prstGeom>
          <a:ln w="12700">
            <a:miter lim="400000"/>
          </a:ln>
          <a:effectLst>
            <a:outerShdw blurRad="127000" dist="76200" dir="2700000" rotWithShape="0">
              <a:srgbClr val="000000">
                <a:alpha val="75000"/>
              </a:srgbClr>
            </a:outerShdw>
          </a:effectLst>
        </p:spPr>
      </p:pic>
      <p:pic>
        <p:nvPicPr>
          <p:cNvPr id="165" name="Screen Shot 2020-11-04 at 4.18.07 PM.png" descr="Screen Shot 2020-11-04 at 4.18.0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63"/>
                                        </p:tgtEl>
                                        <p:attrNameLst>
                                          <p:attrName>style.visibility</p:attrName>
                                        </p:attrNameLst>
                                      </p:cBhvr>
                                      <p:to>
                                        <p:strVal val="visible"/>
                                      </p:to>
                                    </p:set>
                                    <p:anim calcmode="lin" valueType="num">
                                      <p:cBhvr>
                                        <p:cTn id="7" dur="1000" fill="hold"/>
                                        <p:tgtEl>
                                          <p:spTgt spid="163"/>
                                        </p:tgtEl>
                                        <p:attrNameLst>
                                          <p:attrName>ppt_x</p:attrName>
                                        </p:attrNameLst>
                                      </p:cBhvr>
                                      <p:tavLst>
                                        <p:tav tm="0">
                                          <p:val>
                                            <p:strVal val="0-#ppt_w/2"/>
                                          </p:val>
                                        </p:tav>
                                        <p:tav tm="100000">
                                          <p:val>
                                            <p:strVal val="#ppt_x"/>
                                          </p:val>
                                        </p:tav>
                                      </p:tavLst>
                                    </p:anim>
                                    <p:anim calcmode="lin" valueType="num">
                                      <p:cBhvr>
                                        <p:cTn id="8" dur="1000" fill="hold"/>
                                        <p:tgtEl>
                                          <p:spTgt spid="1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67" name="CARE FOR AIR"/>
          <p:cNvSpPr txBox="1">
            <a:spLocks noGrp="1"/>
          </p:cNvSpPr>
          <p:nvPr>
            <p:ph type="title"/>
          </p:nvPr>
        </p:nvSpPr>
        <p:spPr>
          <a:prstGeom prst="rect">
            <a:avLst/>
          </a:prstGeom>
        </p:spPr>
        <p:txBody>
          <a:bodyPr/>
          <a:lstStyle>
            <a:lvl1pPr defTabSz="452627">
              <a:defRPr sz="3959" spc="79">
                <a:solidFill>
                  <a:srgbClr val="FFFFFF"/>
                </a:solidFill>
              </a:defRPr>
            </a:lvl1pPr>
          </a:lstStyle>
          <a:p>
            <a:r>
              <a:t>CARE FOR AIR</a:t>
            </a:r>
          </a:p>
        </p:txBody>
      </p:sp>
      <p:sp>
        <p:nvSpPr>
          <p:cNvPr id="168" name="Care for Air began by professionals, mostly parents, as a platform to build awareness and advocate for clean air. Consists of lawyers, journalists, public health consultants, entrepreneurs. Started by going to schools, hospitals, resident associations to deliver our version of Pollution 101…"/>
          <p:cNvSpPr txBox="1">
            <a:spLocks noGrp="1"/>
          </p:cNvSpPr>
          <p:nvPr>
            <p:ph type="body" sz="half" idx="1"/>
          </p:nvPr>
        </p:nvSpPr>
        <p:spPr>
          <a:xfrm>
            <a:off x="673100" y="2387600"/>
            <a:ext cx="7653185" cy="6451600"/>
          </a:xfrm>
          <a:prstGeom prst="rect">
            <a:avLst/>
          </a:prstGeom>
        </p:spPr>
        <p:txBody>
          <a:bodyPr/>
          <a:lstStyle/>
          <a:p>
            <a:pPr marL="262890" indent="-262890" defTabSz="315468">
              <a:spcBef>
                <a:spcPts val="2300"/>
              </a:spcBef>
              <a:defRPr sz="1932" spc="38"/>
            </a:pPr>
            <a:r>
              <a:t>Care for Air began by professionals, mostly parents, as a platform to build awareness and advocate for clean air. Consists of lawyers, journalists, public health consultants, entrepreneurs. Started by going to schools, hospitals, resident associations to deliver our version of Pollution 101</a:t>
            </a:r>
          </a:p>
          <a:p>
            <a:pPr marL="262890" indent="-262890" defTabSz="315468">
              <a:spcBef>
                <a:spcPts val="2300"/>
              </a:spcBef>
              <a:defRPr sz="1932" spc="38"/>
            </a:pPr>
            <a:r>
              <a:t>One of our co-founders, a lawyer with the Supreme Court petitioned to ban fireworks - petition made on behalf of three toddlers and their fundamental right to breathe clean air.</a:t>
            </a:r>
          </a:p>
          <a:p>
            <a:pPr marL="262890" indent="-262890" defTabSz="315468">
              <a:spcBef>
                <a:spcPts val="2300"/>
              </a:spcBef>
              <a:defRPr sz="1932" spc="38"/>
            </a:pPr>
            <a:r>
              <a:t>Launched a Student Ambassador Program as a deeper dive - Pollution 201. Workshops in advocacy also.</a:t>
            </a:r>
          </a:p>
          <a:p>
            <a:pPr marL="262890" indent="-262890" defTabSz="315468">
              <a:spcBef>
                <a:spcPts val="2300"/>
              </a:spcBef>
              <a:defRPr sz="1932" spc="38"/>
            </a:pPr>
            <a:r>
              <a:t>Since we are self-funded, we work on individual strengths. Currently, we are working on simplifying and amplifying the science behind air pollution.</a:t>
            </a:r>
          </a:p>
          <a:p>
            <a:pPr marL="262890" indent="-262890" defTabSz="315468">
              <a:spcBef>
                <a:spcPts val="2300"/>
              </a:spcBef>
              <a:defRPr sz="1932" spc="38"/>
            </a:pPr>
            <a:r>
              <a:t>Looking for young people to take this voluntarily forward to college and school campuses -have identified a team</a:t>
            </a:r>
          </a:p>
        </p:txBody>
      </p:sp>
      <p:pic>
        <p:nvPicPr>
          <p:cNvPr id="169" name="Screen Shot 2020-11-03 at 3.24.31 PM.png" descr="Screen Shot 2020-11-03 at 3.24.3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5908" y="2372237"/>
            <a:ext cx="3781757" cy="5657200"/>
          </a:xfrm>
          <a:prstGeom prst="rect">
            <a:avLst/>
          </a:prstGeom>
          <a:ln w="12700">
            <a:miter lim="400000"/>
          </a:ln>
          <a:effectLst>
            <a:outerShdw blurRad="127000" dist="76200" dir="2700000" rotWithShape="0">
              <a:srgbClr val="000000">
                <a:alpha val="75000"/>
              </a:srgbClr>
            </a:outerShdw>
          </a:effectLst>
        </p:spPr>
      </p:pic>
      <p:pic>
        <p:nvPicPr>
          <p:cNvPr id="170" name="Screen Shot 2020-11-04 at 4.18.07 PM.png" descr="Screen Shot 2020-11-04 at 4.18.0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72" name="Situation &amp; ExPERIENCE IN INDIA"/>
          <p:cNvSpPr txBox="1">
            <a:spLocks noGrp="1"/>
          </p:cNvSpPr>
          <p:nvPr>
            <p:ph type="title"/>
          </p:nvPr>
        </p:nvSpPr>
        <p:spPr>
          <a:prstGeom prst="rect">
            <a:avLst/>
          </a:prstGeom>
        </p:spPr>
        <p:txBody>
          <a:bodyPr/>
          <a:lstStyle>
            <a:lvl1pPr defTabSz="452627">
              <a:defRPr sz="3959" spc="79">
                <a:solidFill>
                  <a:srgbClr val="FFFFFF"/>
                </a:solidFill>
              </a:defRPr>
            </a:lvl1pPr>
          </a:lstStyle>
          <a:p>
            <a:r>
              <a:t>Situation &amp; ExPERIENCE IN INDIA</a:t>
            </a:r>
          </a:p>
        </p:txBody>
      </p:sp>
      <p:sp>
        <p:nvSpPr>
          <p:cNvPr id="173" name="Cycling in rural India is more functional - transport…"/>
          <p:cNvSpPr txBox="1">
            <a:spLocks noGrp="1"/>
          </p:cNvSpPr>
          <p:nvPr>
            <p:ph type="body" sz="half" idx="1"/>
          </p:nvPr>
        </p:nvSpPr>
        <p:spPr>
          <a:xfrm>
            <a:off x="673100" y="2387600"/>
            <a:ext cx="7210630" cy="6451600"/>
          </a:xfrm>
          <a:prstGeom prst="rect">
            <a:avLst/>
          </a:prstGeom>
        </p:spPr>
        <p:txBody>
          <a:bodyPr/>
          <a:lstStyle/>
          <a:p>
            <a:pPr marL="278130" indent="-278130" defTabSz="333756">
              <a:spcBef>
                <a:spcPts val="2400"/>
              </a:spcBef>
              <a:defRPr sz="2044" spc="40"/>
            </a:pPr>
            <a:r>
              <a:t>Cycling in rural India is more functional - transport</a:t>
            </a:r>
          </a:p>
          <a:p>
            <a:pPr marL="278130" indent="-278130" defTabSz="333756">
              <a:spcBef>
                <a:spcPts val="2400"/>
              </a:spcBef>
              <a:defRPr sz="2044" spc="40"/>
            </a:pPr>
            <a:r>
              <a:t>Cycling In urban India has a stronger socio-economic divide - functional at the lower end of the spectrum - recreational and exercise and health at the upper end</a:t>
            </a:r>
          </a:p>
          <a:p>
            <a:pPr marL="278130" indent="-278130" defTabSz="333756">
              <a:spcBef>
                <a:spcPts val="2400"/>
              </a:spcBef>
              <a:defRPr sz="2044" spc="40"/>
            </a:pPr>
            <a:r>
              <a:t>Because the basic version of a cycle is cheap (roughly E45) it is the starting vehicle for many urban poor too</a:t>
            </a:r>
          </a:p>
          <a:p>
            <a:pPr marL="278130" indent="-278130" defTabSz="333756">
              <a:spcBef>
                <a:spcPts val="2400"/>
              </a:spcBef>
              <a:defRPr sz="2044" spc="40"/>
            </a:pPr>
            <a:r>
              <a:t>Post-pandemic cycling gaining in popularity all across socio-economic spectrum both as physically distant mode of transportation as well as p.d. exercise (gyms remain closed) </a:t>
            </a:r>
          </a:p>
          <a:p>
            <a:pPr marL="278130" indent="-278130" defTabSz="333756">
              <a:spcBef>
                <a:spcPts val="2400"/>
              </a:spcBef>
              <a:defRPr sz="2044" spc="40"/>
            </a:pPr>
            <a:r>
              <a:t> Some sellers are are reporting 30%-50% increase in sales, but the All India Cycle Manufacturers Assoc reported 25% increase in June when India’s lockdown first lifted   </a:t>
            </a:r>
          </a:p>
        </p:txBody>
      </p:sp>
      <p:pic>
        <p:nvPicPr>
          <p:cNvPr id="174" name="Screen Shot 2020-11-03 at 3.27.14 PM.png" descr="Screen Shot 2020-11-03 at 3.27.14 PM.png"/>
          <p:cNvPicPr>
            <a:picLocks noChangeAspect="1"/>
          </p:cNvPicPr>
          <p:nvPr/>
        </p:nvPicPr>
        <p:blipFill>
          <a:blip r:embed="rId2"/>
          <a:stretch>
            <a:fillRect/>
          </a:stretch>
        </p:blipFill>
        <p:spPr>
          <a:xfrm>
            <a:off x="7878352" y="2305971"/>
            <a:ext cx="4927601" cy="4292601"/>
          </a:xfrm>
          <a:prstGeom prst="rect">
            <a:avLst/>
          </a:prstGeom>
          <a:ln w="12700">
            <a:miter lim="400000"/>
          </a:ln>
          <a:effectLst>
            <a:outerShdw blurRad="127000" dist="76200" dir="2700000" rotWithShape="0">
              <a:srgbClr val="000000">
                <a:alpha val="75000"/>
              </a:srgbClr>
            </a:outerShdw>
          </a:effectLst>
        </p:spPr>
      </p:pic>
      <p:pic>
        <p:nvPicPr>
          <p:cNvPr id="175" name="Screen Shot 2020-11-04 at 4.18.07 PM.png" descr="Screen Shot 2020-11-04 at 4.18.07 PM.png"/>
          <p:cNvPicPr>
            <a:picLocks noChangeAspect="1"/>
          </p:cNvPicPr>
          <p:nvPr/>
        </p:nvPicPr>
        <p:blipFill>
          <a:blip r:embed="rId3"/>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77" name="Challenges"/>
          <p:cNvSpPr txBox="1">
            <a:spLocks noGrp="1"/>
          </p:cNvSpPr>
          <p:nvPr>
            <p:ph type="title"/>
          </p:nvPr>
        </p:nvSpPr>
        <p:spPr>
          <a:prstGeom prst="rect">
            <a:avLst/>
          </a:prstGeom>
        </p:spPr>
        <p:txBody>
          <a:bodyPr/>
          <a:lstStyle>
            <a:lvl1pPr defTabSz="452627">
              <a:defRPr sz="3959" spc="79">
                <a:solidFill>
                  <a:srgbClr val="FFFFFF"/>
                </a:solidFill>
              </a:defRPr>
            </a:lvl1pPr>
          </a:lstStyle>
          <a:p>
            <a:r>
              <a:t>Challenges </a:t>
            </a:r>
          </a:p>
        </p:txBody>
      </p:sp>
      <p:sp>
        <p:nvSpPr>
          <p:cNvPr id="178" name="Most of the country’s infrastructure doesn’t support cycling…"/>
          <p:cNvSpPr txBox="1">
            <a:spLocks noGrp="1"/>
          </p:cNvSpPr>
          <p:nvPr>
            <p:ph type="body" sz="half" idx="1"/>
          </p:nvPr>
        </p:nvSpPr>
        <p:spPr>
          <a:xfrm>
            <a:off x="565053" y="2059400"/>
            <a:ext cx="7342752" cy="6451601"/>
          </a:xfrm>
          <a:prstGeom prst="rect">
            <a:avLst/>
          </a:prstGeom>
        </p:spPr>
        <p:txBody>
          <a:bodyPr/>
          <a:lstStyle/>
          <a:p>
            <a:pPr marL="289559" indent="-289559" defTabSz="347472">
              <a:spcBef>
                <a:spcPts val="2500"/>
              </a:spcBef>
              <a:defRPr sz="2128" spc="42"/>
            </a:pPr>
            <a:r>
              <a:t>Most of the country’s infrastructure doesn’t support cycling</a:t>
            </a:r>
          </a:p>
          <a:p>
            <a:pPr marL="289559" indent="-289559" defTabSz="347472">
              <a:spcBef>
                <a:spcPts val="2500"/>
              </a:spcBef>
              <a:defRPr sz="2128" spc="42"/>
            </a:pPr>
            <a:r>
              <a:t>No dedicated lanes, no </a:t>
            </a:r>
            <a:r>
              <a:rPr>
                <a:latin typeface="Avenir Book Oblique"/>
                <a:ea typeface="Avenir Book Oblique"/>
                <a:cs typeface="Avenir Book Oblique"/>
                <a:sym typeface="Avenir Book Oblique"/>
              </a:rPr>
              <a:t>lanes</a:t>
            </a:r>
            <a:r>
              <a:t>, sometimes no </a:t>
            </a:r>
            <a:r>
              <a:rPr>
                <a:latin typeface="Avenir Book Oblique"/>
                <a:ea typeface="Avenir Book Oblique"/>
                <a:cs typeface="Avenir Book Oblique"/>
                <a:sym typeface="Avenir Book Oblique"/>
              </a:rPr>
              <a:t>roads</a:t>
            </a:r>
            <a:r>
              <a:t>, potholed roads and no lane discipline. No road sense - by all</a:t>
            </a:r>
          </a:p>
          <a:p>
            <a:pPr marL="289559" indent="-289559" defTabSz="347472">
              <a:spcBef>
                <a:spcPts val="2500"/>
              </a:spcBef>
              <a:defRPr sz="2128" spc="42"/>
            </a:pPr>
            <a:r>
              <a:t>Cycle lanes poorly designed, intermittent when they exist. Taken over by street vendors, motorised two and three-wheelers</a:t>
            </a:r>
          </a:p>
          <a:p>
            <a:pPr marL="289559" indent="-289559" defTabSz="347472">
              <a:spcBef>
                <a:spcPts val="2500"/>
              </a:spcBef>
              <a:defRPr sz="2128" spc="42"/>
            </a:pPr>
            <a:r>
              <a:t>No traffic discipline - cyclists at the bottom of the highway hierarchy - and stray dogs.  Between 2011 and 2015, about 25,435 cyclists have been killed - Govt nos, probably under-reported</a:t>
            </a:r>
          </a:p>
          <a:p>
            <a:pPr marL="289559" indent="-289559" defTabSz="347472">
              <a:spcBef>
                <a:spcPts val="2500"/>
              </a:spcBef>
              <a:defRPr sz="2128" spc="42"/>
            </a:pPr>
            <a:r>
              <a:t>16 fatalities per hour, nearly half are cyclists </a:t>
            </a:r>
          </a:p>
        </p:txBody>
      </p:sp>
      <p:pic>
        <p:nvPicPr>
          <p:cNvPr id="179" name="Screen Shot 2020-11-03 at 3.28.04 PM.png" descr="Screen Shot 2020-11-03 at 3.28.0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9449" y="2920343"/>
            <a:ext cx="4927601" cy="3374489"/>
          </a:xfrm>
          <a:prstGeom prst="rect">
            <a:avLst/>
          </a:prstGeom>
          <a:ln w="12700">
            <a:miter lim="400000"/>
          </a:ln>
          <a:effectLst>
            <a:outerShdw blurRad="127000" dist="76200" dir="2700000" rotWithShape="0">
              <a:srgbClr val="000000">
                <a:alpha val="75000"/>
              </a:srgbClr>
            </a:outerShdw>
          </a:effectLst>
        </p:spPr>
      </p:pic>
      <p:pic>
        <p:nvPicPr>
          <p:cNvPr id="180" name="Screen Shot 2020-11-04 at 4.18.07 PM.png" descr="Screen Shot 2020-11-04 at 4.18.0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82" name="Broken glass, garbage lead to punctures, frequent imbalance…"/>
          <p:cNvSpPr txBox="1">
            <a:spLocks noGrp="1"/>
          </p:cNvSpPr>
          <p:nvPr>
            <p:ph type="body" idx="1"/>
          </p:nvPr>
        </p:nvSpPr>
        <p:spPr>
          <a:prstGeom prst="rect">
            <a:avLst/>
          </a:prstGeom>
        </p:spPr>
        <p:txBody>
          <a:bodyPr/>
          <a:lstStyle/>
          <a:p>
            <a:pPr marL="358140" indent="-358140" defTabSz="429768">
              <a:spcBef>
                <a:spcPts val="3100"/>
              </a:spcBef>
              <a:defRPr sz="2632" spc="52"/>
            </a:pPr>
            <a:r>
              <a:t>Broken glass, garbage lead to punctures, frequent imbalance</a:t>
            </a:r>
          </a:p>
          <a:p>
            <a:pPr marL="358140" indent="-358140" defTabSz="429768">
              <a:spcBef>
                <a:spcPts val="3100"/>
              </a:spcBef>
              <a:defRPr sz="2632" spc="52"/>
            </a:pPr>
            <a:r>
              <a:t>Overall safety - cycling alone is as close to a death wish as you can get to in India - and cyclists are also to blame.</a:t>
            </a:r>
          </a:p>
          <a:p>
            <a:pPr marL="358140" indent="-358140" defTabSz="429768">
              <a:spcBef>
                <a:spcPts val="3100"/>
              </a:spcBef>
              <a:defRPr sz="2632" spc="52"/>
            </a:pPr>
            <a:r>
              <a:t>Safety - helmets, knee guards, reflectors, bike lights etc not used. </a:t>
            </a:r>
          </a:p>
          <a:p>
            <a:pPr marL="358140" indent="-358140" defTabSz="429768">
              <a:spcBef>
                <a:spcPts val="3100"/>
              </a:spcBef>
              <a:defRPr sz="2632" spc="52"/>
            </a:pPr>
            <a:r>
              <a:t>Several parts of India, esp the North, is either too hot (temps can go up to 50degrees in the summer) or too wet (monsoons) or too polluted</a:t>
            </a:r>
          </a:p>
          <a:p>
            <a:pPr marL="358140" indent="-358140" defTabSz="429768">
              <a:spcBef>
                <a:spcPts val="3100"/>
              </a:spcBef>
              <a:defRPr sz="2632" spc="52"/>
            </a:pPr>
            <a:r>
              <a:t>Not a status symbol in a country with aspirational youth - cars still preferred - first sign of upward mobility is scooter trades in for car</a:t>
            </a:r>
          </a:p>
          <a:p>
            <a:pPr marL="358140" indent="-358140" defTabSz="429768">
              <a:spcBef>
                <a:spcPts val="3100"/>
              </a:spcBef>
              <a:defRPr sz="2632" spc="52"/>
            </a:pPr>
            <a:r>
              <a:t>The absence of laws protecting vulnerable road users is discouraging even younger, new users. Trend reports show that many of those who take up cycling as a hobby, discontinue quite soon</a:t>
            </a:r>
          </a:p>
        </p:txBody>
      </p:sp>
      <p:pic>
        <p:nvPicPr>
          <p:cNvPr id="183" name="Screen Shot 2020-11-04 at 4.18.07 PM.png" descr="Screen Shot 2020-11-04 at 4.18.07 PM.png"/>
          <p:cNvPicPr>
            <a:picLocks noChangeAspect="1"/>
          </p:cNvPicPr>
          <p:nvPr/>
        </p:nvPicPr>
        <p:blipFill>
          <a:blip r:embed="rId2"/>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
        <p:nvSpPr>
          <p:cNvPr id="184" name="…Challenges"/>
          <p:cNvSpPr txBox="1">
            <a:spLocks noGrp="1"/>
          </p:cNvSpPr>
          <p:nvPr>
            <p:ph type="title" idx="4294967295"/>
          </p:nvPr>
        </p:nvSpPr>
        <p:spPr>
          <a:prstGeom prst="rect">
            <a:avLst/>
          </a:prstGeom>
        </p:spPr>
        <p:txBody>
          <a:bodyPr/>
          <a:lstStyle>
            <a:lvl1pPr defTabSz="452627">
              <a:defRPr sz="3959" spc="79">
                <a:solidFill>
                  <a:srgbClr val="FFFFFF"/>
                </a:solidFill>
              </a:defRPr>
            </a:lvl1pPr>
          </a:lstStyle>
          <a:p>
            <a:r>
              <a:t>…Challenges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pic>
        <p:nvPicPr>
          <p:cNvPr id="186" name="Screen Shot 2020-11-04 at 4.18.07 PM.png" descr="Screen Shot 2020-11-04 at 4.18.07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
        <p:nvSpPr>
          <p:cNvPr id="187" name="Opportunities"/>
          <p:cNvSpPr txBox="1"/>
          <p:nvPr/>
        </p:nvSpPr>
        <p:spPr>
          <a:xfrm>
            <a:off x="4746523" y="461078"/>
            <a:ext cx="4181644" cy="759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cap="all" spc="79">
                <a:solidFill>
                  <a:srgbClr val="FFFFFF"/>
                </a:solidFill>
                <a:latin typeface="+mn-lt"/>
                <a:ea typeface="+mn-ea"/>
                <a:cs typeface="+mn-cs"/>
                <a:sym typeface="Futura"/>
              </a:defRPr>
            </a:lvl1pPr>
          </a:lstStyle>
          <a:p>
            <a:r>
              <a:t>Opportunities</a:t>
            </a:r>
          </a:p>
        </p:txBody>
      </p:sp>
      <p:sp>
        <p:nvSpPr>
          <p:cNvPr id="188" name="Cycling provides inherent, incredible, and indefinite benefits in the form of zero dependence on energy sources, zero pollution, and improved health. Bicycles can provide critical support to the urban and rural poor who do not have access to the basic mobility for seeking livelihood, education, but unfortunately, penetration still low"/>
          <p:cNvSpPr txBox="1"/>
          <p:nvPr/>
        </p:nvSpPr>
        <p:spPr>
          <a:xfrm>
            <a:off x="643136" y="1325033"/>
            <a:ext cx="11718528" cy="434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3400"/>
              </a:spcBef>
              <a:defRPr sz="2800" spc="56"/>
            </a:pPr>
            <a:endParaRPr/>
          </a:p>
          <a:p>
            <a:pPr algn="l">
              <a:spcBef>
                <a:spcPts val="3400"/>
              </a:spcBef>
              <a:defRPr sz="2800" spc="56"/>
            </a:pPr>
            <a:r>
              <a:t>Cycling provides inherent, incredible, and indefinite benefits in the form of zero dependence on energy sources, zero pollution, and improved health. Bicycles can provide critical support to the urban and rural poor who do not have access to the basic mobility for seeking livelihood, education, but unfortunately, penetration still low</a:t>
            </a:r>
          </a:p>
        </p:txBody>
      </p:sp>
      <p:pic>
        <p:nvPicPr>
          <p:cNvPr id="189" name="Screen Shot 2020-11-04 at 6.20.39 PM.png" descr="Screen Shot 2020-11-04 at 6.20.3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7823" y="5059858"/>
            <a:ext cx="7325954" cy="4458396"/>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91" name="Opportunities"/>
          <p:cNvSpPr txBox="1">
            <a:spLocks noGrp="1"/>
          </p:cNvSpPr>
          <p:nvPr>
            <p:ph type="title"/>
          </p:nvPr>
        </p:nvSpPr>
        <p:spPr>
          <a:prstGeom prst="rect">
            <a:avLst/>
          </a:prstGeom>
        </p:spPr>
        <p:txBody>
          <a:bodyPr/>
          <a:lstStyle>
            <a:lvl1pPr defTabSz="452627">
              <a:defRPr sz="3959" spc="79">
                <a:solidFill>
                  <a:srgbClr val="FFFFFF"/>
                </a:solidFill>
              </a:defRPr>
            </a:lvl1pPr>
          </a:lstStyle>
          <a:p>
            <a:r>
              <a:t>Opportunities</a:t>
            </a:r>
          </a:p>
        </p:txBody>
      </p:sp>
      <p:sp>
        <p:nvSpPr>
          <p:cNvPr id="192" name="Cycle trips account for &gt;15% of trips in towns, &gt;10% in cities. Scope for increasing. Govt currently more open to creating infra for bikes post-pandemic…"/>
          <p:cNvSpPr txBox="1"/>
          <p:nvPr/>
        </p:nvSpPr>
        <p:spPr>
          <a:xfrm>
            <a:off x="611650" y="1570566"/>
            <a:ext cx="11781500" cy="530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81000" indent="-381000" algn="l">
              <a:spcBef>
                <a:spcPts val="3400"/>
              </a:spcBef>
              <a:buClr>
                <a:srgbClr val="9A958E"/>
              </a:buClr>
              <a:buSzPct val="75000"/>
              <a:buChar char="•"/>
              <a:defRPr sz="2800" spc="56"/>
            </a:pPr>
            <a:r>
              <a:t>Cycle trips account for &gt;15% of trips in towns, &gt;10% in cities. Scope for increasing. Govt currently more open to creating infra for bikes post-pandemic</a:t>
            </a:r>
          </a:p>
          <a:p>
            <a:pPr marL="381000" indent="-381000" algn="l">
              <a:spcBef>
                <a:spcPts val="3400"/>
              </a:spcBef>
              <a:buClr>
                <a:srgbClr val="9A958E"/>
              </a:buClr>
              <a:buSzPct val="75000"/>
              <a:buChar char="•"/>
              <a:defRPr sz="2800" spc="56"/>
            </a:pPr>
            <a:r>
              <a:t>Chance to embed in Smart Cities plan. New Commission for Air Quality Mgt set up - chance to embed pedestrianization and cycling </a:t>
            </a:r>
          </a:p>
          <a:p>
            <a:pPr marL="381000" indent="-381000" algn="l">
              <a:spcBef>
                <a:spcPts val="3400"/>
              </a:spcBef>
              <a:buClr>
                <a:srgbClr val="9A958E"/>
              </a:buClr>
              <a:buSzPct val="75000"/>
              <a:buChar char="•"/>
              <a:defRPr sz="2800" spc="56"/>
            </a:pPr>
            <a:r>
              <a:t>Electric bike startups are coming up; even in urbanized Delhi, Yulu is providing bikes at 250 metro stations and SmartBike at neighborhoods </a:t>
            </a:r>
          </a:p>
        </p:txBody>
      </p:sp>
      <p:pic>
        <p:nvPicPr>
          <p:cNvPr id="193" name="Screen Shot 2020-11-03 at 3.26.12 PM.png" descr="Screen Shot 2020-11-03 at 3.26.12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762" y="6532601"/>
            <a:ext cx="4623711" cy="3199235"/>
          </a:xfrm>
          <a:prstGeom prst="rect">
            <a:avLst/>
          </a:prstGeom>
          <a:ln w="12700">
            <a:miter lim="400000"/>
          </a:ln>
          <a:effectLst>
            <a:outerShdw blurRad="127000" dist="76200" dir="2700000" rotWithShape="0">
              <a:srgbClr val="000000">
                <a:alpha val="75000"/>
              </a:srgbClr>
            </a:outerShdw>
          </a:effectLst>
        </p:spPr>
      </p:pic>
      <p:pic>
        <p:nvPicPr>
          <p:cNvPr id="194" name="Screen Shot 2020-11-04 at 4.18.07 PM.png" descr="Screen Shot 2020-11-04 at 4.18.0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C3BA"/>
        </a:solidFill>
        <a:effectLst/>
      </p:bgPr>
    </p:bg>
    <p:spTree>
      <p:nvGrpSpPr>
        <p:cNvPr id="1" name=""/>
        <p:cNvGrpSpPr/>
        <p:nvPr/>
      </p:nvGrpSpPr>
      <p:grpSpPr>
        <a:xfrm>
          <a:off x="0" y="0"/>
          <a:ext cx="0" cy="0"/>
          <a:chOff x="0" y="0"/>
          <a:chExt cx="0" cy="0"/>
        </a:xfrm>
      </p:grpSpPr>
      <p:sp>
        <p:nvSpPr>
          <p:cNvPr id="196" name="Opportunities"/>
          <p:cNvSpPr txBox="1">
            <a:spLocks noGrp="1"/>
          </p:cNvSpPr>
          <p:nvPr>
            <p:ph type="title"/>
          </p:nvPr>
        </p:nvSpPr>
        <p:spPr>
          <a:prstGeom prst="rect">
            <a:avLst/>
          </a:prstGeom>
        </p:spPr>
        <p:txBody>
          <a:bodyPr/>
          <a:lstStyle>
            <a:lvl1pPr defTabSz="452627">
              <a:defRPr sz="3959" spc="79">
                <a:solidFill>
                  <a:srgbClr val="FFFFFF"/>
                </a:solidFill>
              </a:defRPr>
            </a:lvl1pPr>
          </a:lstStyle>
          <a:p>
            <a:r>
              <a:t>Opportunities</a:t>
            </a:r>
          </a:p>
        </p:txBody>
      </p:sp>
      <p:sp>
        <p:nvSpPr>
          <p:cNvPr id="197" name="Indian cities, with mixed land-use patterns have relatively short commuting distances—60% of trip lengths in Indian cities are of less than 5 km, and 80% of less than 10 km - perfect for cycling…"/>
          <p:cNvSpPr txBox="1"/>
          <p:nvPr/>
        </p:nvSpPr>
        <p:spPr>
          <a:xfrm>
            <a:off x="411658" y="1371600"/>
            <a:ext cx="12181484" cy="848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3400"/>
              </a:spcBef>
              <a:defRPr sz="2800" spc="56"/>
            </a:pPr>
            <a:r>
              <a:t>Indian cities, with mixed land-use patterns have relatively short commuting distances—60% of trip lengths in Indian cities are of less than 5 km, and 80% of less than 10 km - perfect for cycling</a:t>
            </a:r>
          </a:p>
          <a:p>
            <a:pPr algn="l">
              <a:spcBef>
                <a:spcPts val="3400"/>
              </a:spcBef>
              <a:defRPr sz="2800" spc="56"/>
            </a:pPr>
            <a:r>
              <a:t>Need </a:t>
            </a:r>
          </a:p>
          <a:p>
            <a:pPr algn="l">
              <a:spcBef>
                <a:spcPts val="3400"/>
              </a:spcBef>
              <a:defRPr sz="2800" spc="56"/>
            </a:pPr>
            <a:r>
              <a:t>- policy measures to create and provide large-scale safe cycling infrastructure, </a:t>
            </a:r>
          </a:p>
          <a:p>
            <a:pPr algn="l">
              <a:spcBef>
                <a:spcPts val="3400"/>
              </a:spcBef>
              <a:defRPr sz="2800" spc="56"/>
            </a:pPr>
            <a:r>
              <a:t>- regulations on the use of private motorized vehicles</a:t>
            </a:r>
          </a:p>
          <a:p>
            <a:pPr algn="l">
              <a:spcBef>
                <a:spcPts val="3400"/>
              </a:spcBef>
              <a:defRPr sz="2800" spc="56"/>
            </a:pPr>
            <a:r>
              <a:t>- prioritised subsidies/tax remittances and microfinancing options for low-income households. </a:t>
            </a:r>
          </a:p>
          <a:p>
            <a:pPr algn="l">
              <a:spcBef>
                <a:spcPts val="3400"/>
              </a:spcBef>
              <a:defRPr sz="2800" spc="56"/>
            </a:pPr>
            <a:r>
              <a:t>- economic appraisal and quantification of the various benefits of cycling can motivate these interventions.</a:t>
            </a:r>
          </a:p>
        </p:txBody>
      </p:sp>
      <p:pic>
        <p:nvPicPr>
          <p:cNvPr id="198" name="Screen Shot 2020-11-04 at 4.18.07 PM.png" descr="Screen Shot 2020-11-04 at 4.18.07 PM.png"/>
          <p:cNvPicPr>
            <a:picLocks noChangeAspect="1"/>
          </p:cNvPicPr>
          <p:nvPr/>
        </p:nvPicPr>
        <p:blipFill>
          <a:blip r:embed="rId2"/>
          <a:stretch>
            <a:fillRect/>
          </a:stretch>
        </p:blipFill>
        <p:spPr>
          <a:xfrm>
            <a:off x="875634" y="466212"/>
            <a:ext cx="995321" cy="749301"/>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all" spc="32"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all" spc="32"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199</TotalTime>
  <Words>1101</Words>
  <Application>Microsoft Office PowerPoint</Application>
  <PresentationFormat>Custom</PresentationFormat>
  <Paragraphs>61</Paragraphs>
  <Slides>13</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Avenir Book Oblique</vt:lpstr>
      <vt:lpstr>Avenir Medium</vt:lpstr>
      <vt:lpstr>Baskerville SemiBold</vt:lpstr>
      <vt:lpstr>Futura</vt:lpstr>
      <vt:lpstr>Helvetica Neue</vt:lpstr>
      <vt:lpstr>New_Template8</vt:lpstr>
      <vt:lpstr>Cycling scotland</vt:lpstr>
      <vt:lpstr>PowerPoint Presentation</vt:lpstr>
      <vt:lpstr>CARE FOR AIR</vt:lpstr>
      <vt:lpstr>Situation &amp; ExPERIENCE IN INDIA</vt:lpstr>
      <vt:lpstr>Challenges </vt:lpstr>
      <vt:lpstr>…Challenges </vt:lpstr>
      <vt:lpstr>PowerPoint Presentation</vt:lpstr>
      <vt:lpstr>Opportunities</vt:lpstr>
      <vt:lpstr>Opportunities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Cycling scotland</dc:title>
  <dc:creator>Jennifer Fingland</dc:creator>
  <cp:lastModifiedBy>Eryk Kabaj</cp:lastModifiedBy>
  <cp:revision>2</cp:revision>
  <dcterms:modified xsi:type="dcterms:W3CDTF">2020-12-14T17:02:12Z</dcterms:modified>
</cp:coreProperties>
</file>